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Masters/slideMaster1.xml" ContentType="application/vnd.openxmlformats-officedocument.presentationml.slideMaster+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sldIdLst>
    <p:sldId id="259" r:id="rId2"/>
    <p:sldId id="263" r:id="rId3"/>
    <p:sldId id="264" r:id="rId4"/>
    <p:sldId id="271" r:id="rId5"/>
    <p:sldId id="266" r:id="rId6"/>
    <p:sldId id="267" r:id="rId7"/>
    <p:sldId id="260" r:id="rId8"/>
    <p:sldId id="268" r:id="rId9"/>
    <p:sldId id="269" r:id="rId10"/>
    <p:sldId id="270" r:id="rId11"/>
    <p:sldId id="262" r:id="rId12"/>
    <p:sldId id="265" r:id="rId13"/>
    <p:sldId id="27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A147"/>
    <a:srgbClr val="B54C2D"/>
    <a:srgbClr val="B66952"/>
    <a:srgbClr val="B56D45"/>
    <a:srgbClr val="DF98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4447DE-540D-4428-8F66-E80DE5EAFBFE}" v="37" dt="2021-12-12T22:22:43.2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4" d="100"/>
          <a:sy n="64" d="100"/>
        </p:scale>
        <p:origin x="74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customXml" Target="../customXml/item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52525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14665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1205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80594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8836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87406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2302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12/13/2021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941586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12/13/2021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34527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58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2648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5175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8887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4888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16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596479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12/13/2021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6378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12/13/2021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069802776"/>
      </p:ext>
    </p:extLst>
  </p:cSld>
  <p:clrMap bg1="dk1" tx1="lt1" bg2="dk2" tx2="lt2" accent1="accent1" accent2="accent2" accent3="accent3" accent4="accent4" accent5="accent5" accent6="accent6" hlink="hlink" folHlink="folHlink"/>
  <p:sldLayoutIdLst>
    <p:sldLayoutId id="2147483713" r:id="rId1"/>
    <p:sldLayoutId id="2147483715" r:id="rId2"/>
    <p:sldLayoutId id="2147483716" r:id="rId3"/>
    <p:sldLayoutId id="2147483714" r:id="rId4"/>
    <p:sldLayoutId id="2147483710" r:id="rId5"/>
    <p:sldLayoutId id="2147483694" r:id="rId6"/>
    <p:sldLayoutId id="2147483695" r:id="rId7"/>
    <p:sldLayoutId id="2147483696" r:id="rId8"/>
    <p:sldLayoutId id="2147483697" r:id="rId9"/>
    <p:sldLayoutId id="2147483699" r:id="rId10"/>
    <p:sldLayoutId id="2147483693" r:id="rId11"/>
    <p:sldLayoutId id="2147483700" r:id="rId12"/>
    <p:sldLayoutId id="2147483701" r:id="rId13"/>
    <p:sldLayoutId id="2147483703" r:id="rId14"/>
    <p:sldLayoutId id="2147483704" r:id="rId15"/>
    <p:sldLayoutId id="2147483702" r:id="rId16"/>
    <p:sldLayoutId id="2147483698"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descr="A picture containing cup, coffee, food, beverage&#10;&#10;Description automatically generated">
            <a:extLst>
              <a:ext uri="{FF2B5EF4-FFF2-40B4-BE49-F238E27FC236}">
                <a16:creationId xmlns:a16="http://schemas.microsoft.com/office/drawing/2014/main" id="{91BC5572-FC33-4C1C-8DEE-C2CF75A75641}"/>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370693" y="1087120"/>
            <a:ext cx="9440034" cy="2648381"/>
          </a:xfrm>
        </p:spPr>
        <p:txBody>
          <a:bodyPr>
            <a:normAutofit/>
          </a:bodyPr>
          <a:lstStyle/>
          <a:p>
            <a:r>
              <a:rPr lang="en-US" sz="7200" dirty="0"/>
              <a:t>The Lean Startup</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1370693" y="3910649"/>
            <a:ext cx="9440034" cy="1397951"/>
          </a:xfrm>
        </p:spPr>
        <p:txBody>
          <a:bodyPr>
            <a:normAutofit/>
          </a:bodyPr>
          <a:lstStyle/>
          <a:p>
            <a:r>
              <a:rPr lang="en-US" sz="2800" dirty="0"/>
              <a:t>Eric Rees</a:t>
            </a:r>
          </a:p>
        </p:txBody>
      </p:sp>
    </p:spTree>
    <p:extLst>
      <p:ext uri="{BB962C8B-B14F-4D97-AF65-F5344CB8AC3E}">
        <p14:creationId xmlns:p14="http://schemas.microsoft.com/office/powerpoint/2010/main" val="633738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2E261-A1A4-4D65-A03E-715DDA745328}"/>
              </a:ext>
            </a:extLst>
          </p:cNvPr>
          <p:cNvSpPr>
            <a:spLocks noGrp="1"/>
          </p:cNvSpPr>
          <p:nvPr>
            <p:ph type="title"/>
          </p:nvPr>
        </p:nvSpPr>
        <p:spPr/>
        <p:txBody>
          <a:bodyPr/>
          <a:lstStyle/>
          <a:p>
            <a:r>
              <a:rPr lang="en-AU" dirty="0"/>
              <a:t>Time to innovate</a:t>
            </a:r>
          </a:p>
        </p:txBody>
      </p:sp>
      <p:sp>
        <p:nvSpPr>
          <p:cNvPr id="3" name="Content Placeholder 2">
            <a:extLst>
              <a:ext uri="{FF2B5EF4-FFF2-40B4-BE49-F238E27FC236}">
                <a16:creationId xmlns:a16="http://schemas.microsoft.com/office/drawing/2014/main" id="{B8E66E77-1396-417B-A410-B60CE9D61542}"/>
              </a:ext>
            </a:extLst>
          </p:cNvPr>
          <p:cNvSpPr>
            <a:spLocks noGrp="1"/>
          </p:cNvSpPr>
          <p:nvPr>
            <p:ph idx="1"/>
          </p:nvPr>
        </p:nvSpPr>
        <p:spPr/>
        <p:txBody>
          <a:bodyPr>
            <a:normAutofit fontScale="85000" lnSpcReduction="20000"/>
          </a:bodyPr>
          <a:lstStyle/>
          <a:p>
            <a:r>
              <a:rPr lang="en-AU" dirty="0"/>
              <a:t>Scarce but secure resources</a:t>
            </a:r>
          </a:p>
          <a:p>
            <a:pPr lvl="1"/>
            <a:r>
              <a:rPr lang="en-AU" dirty="0"/>
              <a:t>In </a:t>
            </a:r>
            <a:r>
              <a:rPr lang="en-AU" dirty="0" err="1"/>
              <a:t>startups</a:t>
            </a:r>
            <a:r>
              <a:rPr lang="en-AU" dirty="0"/>
              <a:t> budgets are scarce but shouldn’t alter in between build measure learn </a:t>
            </a:r>
            <a:r>
              <a:rPr lang="en-AU" dirty="0" err="1"/>
              <a:t>lifecyle</a:t>
            </a:r>
            <a:endParaRPr lang="en-AU" dirty="0"/>
          </a:p>
          <a:p>
            <a:r>
              <a:rPr lang="en-AU" dirty="0"/>
              <a:t>Independent Development Authority</a:t>
            </a:r>
          </a:p>
          <a:p>
            <a:pPr lvl="1"/>
            <a:r>
              <a:rPr lang="en-AU" dirty="0"/>
              <a:t>Autonomy in the process</a:t>
            </a:r>
          </a:p>
          <a:p>
            <a:pPr lvl="1"/>
            <a:r>
              <a:rPr lang="en-AU" dirty="0"/>
              <a:t>Direct access to customers and internal stake holders</a:t>
            </a:r>
          </a:p>
          <a:p>
            <a:pPr lvl="1"/>
            <a:r>
              <a:rPr lang="en-AU" dirty="0"/>
              <a:t>Cross functional teams</a:t>
            </a:r>
          </a:p>
          <a:p>
            <a:r>
              <a:rPr lang="en-AU" dirty="0"/>
              <a:t>A personal stake in the outcome</a:t>
            </a:r>
          </a:p>
          <a:p>
            <a:pPr lvl="1"/>
            <a:r>
              <a:rPr lang="en-AU" dirty="0"/>
              <a:t>Recognition goes the long way</a:t>
            </a:r>
          </a:p>
          <a:p>
            <a:pPr lvl="1"/>
            <a:r>
              <a:rPr lang="en-AU" dirty="0"/>
              <a:t>Financial rewards and promotions are good, but not absolute necessary</a:t>
            </a:r>
          </a:p>
          <a:p>
            <a:pPr lvl="1"/>
            <a:r>
              <a:rPr lang="en-AU" dirty="0"/>
              <a:t>If outcomes leads to financial reward, it must be clear and transparent</a:t>
            </a:r>
          </a:p>
        </p:txBody>
      </p:sp>
    </p:spTree>
    <p:extLst>
      <p:ext uri="{BB962C8B-B14F-4D97-AF65-F5344CB8AC3E}">
        <p14:creationId xmlns:p14="http://schemas.microsoft.com/office/powerpoint/2010/main" val="3481274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0BE4B-9134-4535-BA41-59B8776036C7}"/>
              </a:ext>
            </a:extLst>
          </p:cNvPr>
          <p:cNvSpPr>
            <a:spLocks noGrp="1"/>
          </p:cNvSpPr>
          <p:nvPr>
            <p:ph type="title"/>
          </p:nvPr>
        </p:nvSpPr>
        <p:spPr/>
        <p:txBody>
          <a:bodyPr/>
          <a:lstStyle/>
          <a:p>
            <a:r>
              <a:rPr lang="en-AU" dirty="0"/>
              <a:t>Is lean for everyone?</a:t>
            </a:r>
          </a:p>
        </p:txBody>
      </p:sp>
      <p:sp>
        <p:nvSpPr>
          <p:cNvPr id="3" name="Content Placeholder 2">
            <a:extLst>
              <a:ext uri="{FF2B5EF4-FFF2-40B4-BE49-F238E27FC236}">
                <a16:creationId xmlns:a16="http://schemas.microsoft.com/office/drawing/2014/main" id="{5404F24D-1167-4DD9-A02A-50AD832B7DE2}"/>
              </a:ext>
            </a:extLst>
          </p:cNvPr>
          <p:cNvSpPr>
            <a:spLocks noGrp="1"/>
          </p:cNvSpPr>
          <p:nvPr>
            <p:ph idx="1"/>
          </p:nvPr>
        </p:nvSpPr>
        <p:spPr/>
        <p:txBody>
          <a:bodyPr/>
          <a:lstStyle/>
          <a:p>
            <a:r>
              <a:rPr lang="en-AU" dirty="0"/>
              <a:t>If we don’t measure our goals against our outcomes, how do we know we are on the right track</a:t>
            </a:r>
          </a:p>
          <a:p>
            <a:r>
              <a:rPr lang="en-AU" dirty="0"/>
              <a:t>If this is for individuals , shouldn’t this be for organisation</a:t>
            </a:r>
          </a:p>
          <a:p>
            <a:r>
              <a:rPr lang="en-AU" dirty="0"/>
              <a:t>Shouldn’t this be for teams and processes</a:t>
            </a:r>
          </a:p>
          <a:p>
            <a:r>
              <a:rPr lang="en-AU" dirty="0"/>
              <a:t>Shouldn’t this be for the way we work</a:t>
            </a:r>
          </a:p>
          <a:p>
            <a:r>
              <a:rPr lang="en-AU" dirty="0"/>
              <a:t>Lean is a framework, not a blueprint</a:t>
            </a:r>
          </a:p>
        </p:txBody>
      </p:sp>
      <p:pic>
        <p:nvPicPr>
          <p:cNvPr id="5" name="Picture 4">
            <a:extLst>
              <a:ext uri="{FF2B5EF4-FFF2-40B4-BE49-F238E27FC236}">
                <a16:creationId xmlns:a16="http://schemas.microsoft.com/office/drawing/2014/main" id="{EA7A33FF-CAD4-435D-8366-ADEF03CA190A}"/>
              </a:ext>
            </a:extLst>
          </p:cNvPr>
          <p:cNvPicPr>
            <a:picLocks noChangeAspect="1"/>
          </p:cNvPicPr>
          <p:nvPr/>
        </p:nvPicPr>
        <p:blipFill>
          <a:blip r:embed="rId2"/>
          <a:stretch>
            <a:fillRect/>
          </a:stretch>
        </p:blipFill>
        <p:spPr>
          <a:xfrm>
            <a:off x="8320689" y="2860554"/>
            <a:ext cx="2946868" cy="2758503"/>
          </a:xfrm>
          <a:prstGeom prst="rect">
            <a:avLst/>
          </a:prstGeom>
        </p:spPr>
      </p:pic>
    </p:spTree>
    <p:extLst>
      <p:ext uri="{BB962C8B-B14F-4D97-AF65-F5344CB8AC3E}">
        <p14:creationId xmlns:p14="http://schemas.microsoft.com/office/powerpoint/2010/main" val="887783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E6876-0E9B-431E-9EF3-45F6C71DB18C}"/>
              </a:ext>
            </a:extLst>
          </p:cNvPr>
          <p:cNvSpPr>
            <a:spLocks noGrp="1"/>
          </p:cNvSpPr>
          <p:nvPr>
            <p:ph type="title"/>
          </p:nvPr>
        </p:nvSpPr>
        <p:spPr/>
        <p:txBody>
          <a:bodyPr/>
          <a:lstStyle/>
          <a:p>
            <a:r>
              <a:rPr lang="en-AU" dirty="0"/>
              <a:t>Limitations of lean </a:t>
            </a:r>
            <a:r>
              <a:rPr lang="en-AU" dirty="0" err="1"/>
              <a:t>startup</a:t>
            </a:r>
            <a:endParaRPr lang="en-AU" dirty="0"/>
          </a:p>
        </p:txBody>
      </p:sp>
      <p:sp>
        <p:nvSpPr>
          <p:cNvPr id="3" name="Content Placeholder 2">
            <a:extLst>
              <a:ext uri="{FF2B5EF4-FFF2-40B4-BE49-F238E27FC236}">
                <a16:creationId xmlns:a16="http://schemas.microsoft.com/office/drawing/2014/main" id="{1DE958C3-8443-4F5A-92BD-70C25ED48966}"/>
              </a:ext>
            </a:extLst>
          </p:cNvPr>
          <p:cNvSpPr>
            <a:spLocks noGrp="1"/>
          </p:cNvSpPr>
          <p:nvPr>
            <p:ph idx="1"/>
          </p:nvPr>
        </p:nvSpPr>
        <p:spPr/>
        <p:txBody>
          <a:bodyPr/>
          <a:lstStyle/>
          <a:p>
            <a:r>
              <a:rPr lang="en-AU" dirty="0"/>
              <a:t>The book is majorly focussed on start ups</a:t>
            </a:r>
          </a:p>
          <a:p>
            <a:r>
              <a:rPr lang="en-AU" dirty="0"/>
              <a:t>Less B2B examples in the book</a:t>
            </a:r>
          </a:p>
        </p:txBody>
      </p:sp>
    </p:spTree>
    <p:extLst>
      <p:ext uri="{BB962C8B-B14F-4D97-AF65-F5344CB8AC3E}">
        <p14:creationId xmlns:p14="http://schemas.microsoft.com/office/powerpoint/2010/main" val="21494146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35180-939A-4B9B-A0D5-7BB4A5624055}"/>
              </a:ext>
            </a:extLst>
          </p:cNvPr>
          <p:cNvSpPr>
            <a:spLocks noGrp="1"/>
          </p:cNvSpPr>
          <p:nvPr>
            <p:ph type="ctrTitle"/>
          </p:nvPr>
        </p:nvSpPr>
        <p:spPr/>
        <p:txBody>
          <a:bodyPr/>
          <a:lstStyle/>
          <a:p>
            <a:r>
              <a:rPr lang="en-AU" dirty="0"/>
              <a:t>Thank you</a:t>
            </a:r>
          </a:p>
        </p:txBody>
      </p:sp>
    </p:spTree>
    <p:extLst>
      <p:ext uri="{BB962C8B-B14F-4D97-AF65-F5344CB8AC3E}">
        <p14:creationId xmlns:p14="http://schemas.microsoft.com/office/powerpoint/2010/main" val="328314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22FC1-8941-43DD-8881-55D304126095}"/>
              </a:ext>
            </a:extLst>
          </p:cNvPr>
          <p:cNvSpPr>
            <a:spLocks noGrp="1"/>
          </p:cNvSpPr>
          <p:nvPr>
            <p:ph type="title"/>
          </p:nvPr>
        </p:nvSpPr>
        <p:spPr/>
        <p:txBody>
          <a:bodyPr/>
          <a:lstStyle/>
          <a:p>
            <a:r>
              <a:rPr lang="en-AU" dirty="0"/>
              <a:t>Why lean</a:t>
            </a:r>
          </a:p>
        </p:txBody>
      </p:sp>
      <p:sp>
        <p:nvSpPr>
          <p:cNvPr id="3" name="Content Placeholder 2">
            <a:extLst>
              <a:ext uri="{FF2B5EF4-FFF2-40B4-BE49-F238E27FC236}">
                <a16:creationId xmlns:a16="http://schemas.microsoft.com/office/drawing/2014/main" id="{AE2D9A41-0D22-4480-9756-872D8D980ECF}"/>
              </a:ext>
            </a:extLst>
          </p:cNvPr>
          <p:cNvSpPr>
            <a:spLocks noGrp="1"/>
          </p:cNvSpPr>
          <p:nvPr>
            <p:ph idx="1"/>
          </p:nvPr>
        </p:nvSpPr>
        <p:spPr/>
        <p:txBody>
          <a:bodyPr/>
          <a:lstStyle/>
          <a:p>
            <a:r>
              <a:rPr lang="en-AU" dirty="0"/>
              <a:t>A guideline to build effective organisation</a:t>
            </a:r>
          </a:p>
          <a:p>
            <a:pPr lvl="1"/>
            <a:r>
              <a:rPr lang="en-AU" dirty="0"/>
              <a:t>Minimise Waste (Minimise Effort)</a:t>
            </a:r>
          </a:p>
          <a:p>
            <a:pPr lvl="1"/>
            <a:r>
              <a:rPr lang="en-AU" dirty="0"/>
              <a:t>Sustainable product development</a:t>
            </a:r>
          </a:p>
          <a:p>
            <a:pPr lvl="1"/>
            <a:r>
              <a:rPr lang="en-AU" dirty="0"/>
              <a:t>Sustainable competitive advantage</a:t>
            </a:r>
          </a:p>
          <a:p>
            <a:pPr lvl="1"/>
            <a:r>
              <a:rPr lang="en-AU" dirty="0"/>
              <a:t>Finding an entrepreneur inside us</a:t>
            </a:r>
          </a:p>
          <a:p>
            <a:pPr lvl="1"/>
            <a:r>
              <a:rPr lang="en-AU" dirty="0"/>
              <a:t>Start ups are inherently risky, in corporates projects/ideas are.</a:t>
            </a:r>
          </a:p>
        </p:txBody>
      </p:sp>
      <p:pic>
        <p:nvPicPr>
          <p:cNvPr id="5" name="Picture 4">
            <a:extLst>
              <a:ext uri="{FF2B5EF4-FFF2-40B4-BE49-F238E27FC236}">
                <a16:creationId xmlns:a16="http://schemas.microsoft.com/office/drawing/2014/main" id="{3E059940-5F13-4FAF-A010-CDCE92DD6DB6}"/>
              </a:ext>
            </a:extLst>
          </p:cNvPr>
          <p:cNvPicPr>
            <a:picLocks noChangeAspect="1"/>
          </p:cNvPicPr>
          <p:nvPr/>
        </p:nvPicPr>
        <p:blipFill>
          <a:blip r:embed="rId2"/>
          <a:stretch>
            <a:fillRect/>
          </a:stretch>
        </p:blipFill>
        <p:spPr>
          <a:xfrm>
            <a:off x="8332960" y="1322571"/>
            <a:ext cx="3859040" cy="3770199"/>
          </a:xfrm>
          <a:prstGeom prst="rect">
            <a:avLst/>
          </a:prstGeom>
        </p:spPr>
      </p:pic>
    </p:spTree>
    <p:extLst>
      <p:ext uri="{BB962C8B-B14F-4D97-AF65-F5344CB8AC3E}">
        <p14:creationId xmlns:p14="http://schemas.microsoft.com/office/powerpoint/2010/main" val="2401015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6449E-0B71-4A10-A4CB-B27CDE311192}"/>
              </a:ext>
            </a:extLst>
          </p:cNvPr>
          <p:cNvSpPr>
            <a:spLocks noGrp="1"/>
          </p:cNvSpPr>
          <p:nvPr>
            <p:ph type="title"/>
          </p:nvPr>
        </p:nvSpPr>
        <p:spPr/>
        <p:txBody>
          <a:bodyPr/>
          <a:lstStyle/>
          <a:p>
            <a:r>
              <a:rPr lang="en-AU" dirty="0"/>
              <a:t>How to do Lean</a:t>
            </a:r>
          </a:p>
        </p:txBody>
      </p:sp>
      <p:sp>
        <p:nvSpPr>
          <p:cNvPr id="3" name="Content Placeholder 2">
            <a:extLst>
              <a:ext uri="{FF2B5EF4-FFF2-40B4-BE49-F238E27FC236}">
                <a16:creationId xmlns:a16="http://schemas.microsoft.com/office/drawing/2014/main" id="{05533526-87DC-4166-B80B-6ACE4A62E4D1}"/>
              </a:ext>
            </a:extLst>
          </p:cNvPr>
          <p:cNvSpPr>
            <a:spLocks noGrp="1"/>
          </p:cNvSpPr>
          <p:nvPr>
            <p:ph idx="1"/>
          </p:nvPr>
        </p:nvSpPr>
        <p:spPr/>
        <p:txBody>
          <a:bodyPr>
            <a:normAutofit fontScale="92500" lnSpcReduction="20000"/>
          </a:bodyPr>
          <a:lstStyle/>
          <a:p>
            <a:r>
              <a:rPr lang="en-AU" dirty="0"/>
              <a:t>Build and produce in batches</a:t>
            </a:r>
          </a:p>
          <a:p>
            <a:r>
              <a:rPr lang="en-AU" dirty="0"/>
              <a:t>Measure the effect of each batch using metrics</a:t>
            </a:r>
          </a:p>
          <a:p>
            <a:r>
              <a:rPr lang="en-AU" dirty="0"/>
              <a:t>Validate learnings along the way</a:t>
            </a:r>
          </a:p>
          <a:p>
            <a:pPr lvl="1"/>
            <a:r>
              <a:rPr lang="en-AU" dirty="0"/>
              <a:t>Learn from failure, but don’t use failure as an excuse</a:t>
            </a:r>
          </a:p>
          <a:p>
            <a:pPr lvl="1"/>
            <a:r>
              <a:rPr lang="en-AU" dirty="0"/>
              <a:t>Fail fast</a:t>
            </a:r>
          </a:p>
          <a:p>
            <a:pPr lvl="1"/>
            <a:r>
              <a:rPr lang="en-AU" dirty="0"/>
              <a:t>Observe customers, don’t ask</a:t>
            </a:r>
          </a:p>
          <a:p>
            <a:r>
              <a:rPr lang="en-AU" dirty="0"/>
              <a:t>Improve batch and repeat</a:t>
            </a:r>
          </a:p>
          <a:p>
            <a:pPr marL="36900" indent="0">
              <a:buNone/>
            </a:pPr>
            <a:r>
              <a:rPr lang="en-AU" dirty="0"/>
              <a:t>https://medium.com/@LoganTjm/how-uber-airbnb-dropbox-released-mvps-to-achieve-rapid-growth-d823ac6eaed5</a:t>
            </a:r>
          </a:p>
        </p:txBody>
      </p:sp>
      <p:pic>
        <p:nvPicPr>
          <p:cNvPr id="5" name="Picture 4">
            <a:extLst>
              <a:ext uri="{FF2B5EF4-FFF2-40B4-BE49-F238E27FC236}">
                <a16:creationId xmlns:a16="http://schemas.microsoft.com/office/drawing/2014/main" id="{0EE02656-9F7B-42F9-88D8-E27D45E426F3}"/>
              </a:ext>
            </a:extLst>
          </p:cNvPr>
          <p:cNvPicPr>
            <a:picLocks noChangeAspect="1"/>
          </p:cNvPicPr>
          <p:nvPr/>
        </p:nvPicPr>
        <p:blipFill>
          <a:blip r:embed="rId2"/>
          <a:stretch>
            <a:fillRect/>
          </a:stretch>
        </p:blipFill>
        <p:spPr>
          <a:xfrm>
            <a:off x="7470827" y="1866900"/>
            <a:ext cx="4172533" cy="2424451"/>
          </a:xfrm>
          <a:prstGeom prst="rect">
            <a:avLst/>
          </a:prstGeom>
        </p:spPr>
      </p:pic>
    </p:spTree>
    <p:extLst>
      <p:ext uri="{BB962C8B-B14F-4D97-AF65-F5344CB8AC3E}">
        <p14:creationId xmlns:p14="http://schemas.microsoft.com/office/powerpoint/2010/main" val="2951267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EF781-015E-4676-B14D-1724C23E54DE}"/>
              </a:ext>
            </a:extLst>
          </p:cNvPr>
          <p:cNvSpPr>
            <a:spLocks noGrp="1"/>
          </p:cNvSpPr>
          <p:nvPr>
            <p:ph type="title"/>
          </p:nvPr>
        </p:nvSpPr>
        <p:spPr/>
        <p:txBody>
          <a:bodyPr/>
          <a:lstStyle/>
          <a:p>
            <a:r>
              <a:rPr lang="en-AU" dirty="0"/>
              <a:t>What is Lean </a:t>
            </a:r>
            <a:r>
              <a:rPr lang="en-AU" dirty="0" err="1"/>
              <a:t>Startup</a:t>
            </a:r>
            <a:endParaRPr lang="en-AU" dirty="0"/>
          </a:p>
        </p:txBody>
      </p:sp>
      <p:pic>
        <p:nvPicPr>
          <p:cNvPr id="5" name="Content Placeholder 4">
            <a:extLst>
              <a:ext uri="{FF2B5EF4-FFF2-40B4-BE49-F238E27FC236}">
                <a16:creationId xmlns:a16="http://schemas.microsoft.com/office/drawing/2014/main" id="{0BC03BA6-F81E-47C3-A0AB-5EA0CC7D0734}"/>
              </a:ext>
            </a:extLst>
          </p:cNvPr>
          <p:cNvPicPr>
            <a:picLocks noGrp="1" noChangeAspect="1"/>
          </p:cNvPicPr>
          <p:nvPr>
            <p:ph idx="1"/>
          </p:nvPr>
        </p:nvPicPr>
        <p:blipFill>
          <a:blip r:embed="rId2"/>
          <a:stretch>
            <a:fillRect/>
          </a:stretch>
        </p:blipFill>
        <p:spPr>
          <a:xfrm>
            <a:off x="2139767" y="2066290"/>
            <a:ext cx="8091353" cy="3456688"/>
          </a:xfrm>
        </p:spPr>
      </p:pic>
    </p:spTree>
    <p:extLst>
      <p:ext uri="{BB962C8B-B14F-4D97-AF65-F5344CB8AC3E}">
        <p14:creationId xmlns:p14="http://schemas.microsoft.com/office/powerpoint/2010/main" val="1728439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F9B5D-1988-43D2-B2CC-1106984C91BD}"/>
              </a:ext>
            </a:extLst>
          </p:cNvPr>
          <p:cNvSpPr>
            <a:spLocks noGrp="1"/>
          </p:cNvSpPr>
          <p:nvPr>
            <p:ph type="title"/>
          </p:nvPr>
        </p:nvSpPr>
        <p:spPr/>
        <p:txBody>
          <a:bodyPr/>
          <a:lstStyle/>
          <a:p>
            <a:r>
              <a:rPr lang="en-AU" dirty="0"/>
              <a:t>Define the right metrics</a:t>
            </a:r>
          </a:p>
        </p:txBody>
      </p:sp>
      <p:graphicFrame>
        <p:nvGraphicFramePr>
          <p:cNvPr id="4" name="Table 4">
            <a:extLst>
              <a:ext uri="{FF2B5EF4-FFF2-40B4-BE49-F238E27FC236}">
                <a16:creationId xmlns:a16="http://schemas.microsoft.com/office/drawing/2014/main" id="{50A23F60-C50D-4BCE-B572-97D9C86EA240}"/>
              </a:ext>
            </a:extLst>
          </p:cNvPr>
          <p:cNvGraphicFramePr>
            <a:graphicFrameLocks noGrp="1"/>
          </p:cNvGraphicFramePr>
          <p:nvPr>
            <p:ph idx="1"/>
            <p:extLst>
              <p:ext uri="{D42A27DB-BD31-4B8C-83A1-F6EECF244321}">
                <p14:modId xmlns:p14="http://schemas.microsoft.com/office/powerpoint/2010/main" val="360389988"/>
              </p:ext>
            </p:extLst>
          </p:nvPr>
        </p:nvGraphicFramePr>
        <p:xfrm>
          <a:off x="914400" y="2076450"/>
          <a:ext cx="10353674" cy="1112520"/>
        </p:xfrm>
        <a:graphic>
          <a:graphicData uri="http://schemas.openxmlformats.org/drawingml/2006/table">
            <a:tbl>
              <a:tblPr firstRow="1" bandRow="1">
                <a:tableStyleId>{5C22544A-7EE6-4342-B048-85BDC9FD1C3A}</a:tableStyleId>
              </a:tblPr>
              <a:tblGrid>
                <a:gridCol w="5176837">
                  <a:extLst>
                    <a:ext uri="{9D8B030D-6E8A-4147-A177-3AD203B41FA5}">
                      <a16:colId xmlns:a16="http://schemas.microsoft.com/office/drawing/2014/main" val="495117188"/>
                    </a:ext>
                  </a:extLst>
                </a:gridCol>
                <a:gridCol w="5176837">
                  <a:extLst>
                    <a:ext uri="{9D8B030D-6E8A-4147-A177-3AD203B41FA5}">
                      <a16:colId xmlns:a16="http://schemas.microsoft.com/office/drawing/2014/main" val="2441353219"/>
                    </a:ext>
                  </a:extLst>
                </a:gridCol>
              </a:tblGrid>
              <a:tr h="370840">
                <a:tc>
                  <a:txBody>
                    <a:bodyPr/>
                    <a:lstStyle/>
                    <a:p>
                      <a:r>
                        <a:rPr lang="en-AU" dirty="0"/>
                        <a:t>Organisation 1</a:t>
                      </a:r>
                    </a:p>
                  </a:txBody>
                  <a:tcPr/>
                </a:tc>
                <a:tc>
                  <a:txBody>
                    <a:bodyPr/>
                    <a:lstStyle/>
                    <a:p>
                      <a:r>
                        <a:rPr lang="en-AU" dirty="0"/>
                        <a:t>Organisation 2</a:t>
                      </a:r>
                    </a:p>
                  </a:txBody>
                  <a:tcPr/>
                </a:tc>
                <a:extLst>
                  <a:ext uri="{0D108BD9-81ED-4DB2-BD59-A6C34878D82A}">
                    <a16:rowId xmlns:a16="http://schemas.microsoft.com/office/drawing/2014/main" val="4251321638"/>
                  </a:ext>
                </a:extLst>
              </a:tr>
              <a:tr h="370840">
                <a:tc>
                  <a:txBody>
                    <a:bodyPr/>
                    <a:lstStyle/>
                    <a:p>
                      <a:r>
                        <a:rPr lang="en-AU" dirty="0"/>
                        <a:t>1000 Clicks</a:t>
                      </a:r>
                    </a:p>
                  </a:txBody>
                  <a:tcPr/>
                </a:tc>
                <a:tc>
                  <a:txBody>
                    <a:bodyPr/>
                    <a:lstStyle/>
                    <a:p>
                      <a:r>
                        <a:rPr lang="en-AU" dirty="0"/>
                        <a:t>200 Clicks</a:t>
                      </a:r>
                    </a:p>
                  </a:txBody>
                  <a:tcPr/>
                </a:tc>
                <a:extLst>
                  <a:ext uri="{0D108BD9-81ED-4DB2-BD59-A6C34878D82A}">
                    <a16:rowId xmlns:a16="http://schemas.microsoft.com/office/drawing/2014/main" val="2411814993"/>
                  </a:ext>
                </a:extLst>
              </a:tr>
              <a:tr h="370840">
                <a:tc>
                  <a:txBody>
                    <a:bodyPr/>
                    <a:lstStyle/>
                    <a:p>
                      <a:r>
                        <a:rPr lang="en-AU" dirty="0"/>
                        <a:t>100 Customers walk in to showroom</a:t>
                      </a:r>
                    </a:p>
                  </a:txBody>
                  <a:tcPr/>
                </a:tc>
                <a:tc>
                  <a:txBody>
                    <a:bodyPr/>
                    <a:lstStyle/>
                    <a:p>
                      <a:r>
                        <a:rPr lang="en-AU" dirty="0"/>
                        <a:t>10 Customers walk in the showroom</a:t>
                      </a:r>
                    </a:p>
                  </a:txBody>
                  <a:tcPr/>
                </a:tc>
                <a:extLst>
                  <a:ext uri="{0D108BD9-81ED-4DB2-BD59-A6C34878D82A}">
                    <a16:rowId xmlns:a16="http://schemas.microsoft.com/office/drawing/2014/main" val="2164826940"/>
                  </a:ext>
                </a:extLst>
              </a:tr>
            </a:tbl>
          </a:graphicData>
        </a:graphic>
      </p:graphicFrame>
      <p:sp>
        <p:nvSpPr>
          <p:cNvPr id="5" name="Content Placeholder 2">
            <a:extLst>
              <a:ext uri="{FF2B5EF4-FFF2-40B4-BE49-F238E27FC236}">
                <a16:creationId xmlns:a16="http://schemas.microsoft.com/office/drawing/2014/main" id="{C889036B-F405-440F-BD9F-8070F8B23C2B}"/>
              </a:ext>
            </a:extLst>
          </p:cNvPr>
          <p:cNvSpPr txBox="1">
            <a:spLocks/>
          </p:cNvSpPr>
          <p:nvPr/>
        </p:nvSpPr>
        <p:spPr>
          <a:xfrm>
            <a:off x="913795" y="3318842"/>
            <a:ext cx="10353674" cy="2565124"/>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en-AU" dirty="0"/>
              <a:t>Can we say organisation 1 product is successful than other?</a:t>
            </a:r>
          </a:p>
          <a:p>
            <a:endParaRPr lang="en-AU" dirty="0"/>
          </a:p>
          <a:p>
            <a:r>
              <a:rPr lang="en-AU" dirty="0"/>
              <a:t>This is the problem with vanity metrics</a:t>
            </a:r>
          </a:p>
        </p:txBody>
      </p:sp>
    </p:spTree>
    <p:extLst>
      <p:ext uri="{BB962C8B-B14F-4D97-AF65-F5344CB8AC3E}">
        <p14:creationId xmlns:p14="http://schemas.microsoft.com/office/powerpoint/2010/main" val="1369015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AE670-F08A-4E73-A92C-1667C2C29120}"/>
              </a:ext>
            </a:extLst>
          </p:cNvPr>
          <p:cNvSpPr>
            <a:spLocks noGrp="1"/>
          </p:cNvSpPr>
          <p:nvPr>
            <p:ph type="title"/>
          </p:nvPr>
        </p:nvSpPr>
        <p:spPr/>
        <p:txBody>
          <a:bodyPr/>
          <a:lstStyle/>
          <a:p>
            <a:r>
              <a:rPr lang="en-AU" dirty="0"/>
              <a:t>Engines of Growth and their metrics</a:t>
            </a:r>
          </a:p>
        </p:txBody>
      </p:sp>
      <p:sp>
        <p:nvSpPr>
          <p:cNvPr id="3" name="Content Placeholder 2">
            <a:extLst>
              <a:ext uri="{FF2B5EF4-FFF2-40B4-BE49-F238E27FC236}">
                <a16:creationId xmlns:a16="http://schemas.microsoft.com/office/drawing/2014/main" id="{93C3D840-550B-4E8A-8EF8-A4ABC3B69FFC}"/>
              </a:ext>
            </a:extLst>
          </p:cNvPr>
          <p:cNvSpPr>
            <a:spLocks noGrp="1"/>
          </p:cNvSpPr>
          <p:nvPr>
            <p:ph idx="1"/>
          </p:nvPr>
        </p:nvSpPr>
        <p:spPr/>
        <p:txBody>
          <a:bodyPr>
            <a:normAutofit fontScale="92500"/>
          </a:bodyPr>
          <a:lstStyle/>
          <a:p>
            <a:r>
              <a:rPr lang="en-AU" dirty="0"/>
              <a:t>Sticky -&gt; Retention </a:t>
            </a:r>
          </a:p>
          <a:p>
            <a:pPr lvl="1"/>
            <a:r>
              <a:rPr lang="en-AU" dirty="0"/>
              <a:t>New customers% &gt; Churn %</a:t>
            </a:r>
          </a:p>
          <a:p>
            <a:r>
              <a:rPr lang="en-AU" dirty="0"/>
              <a:t>Viral -&gt; Per customer referred and adopt the product</a:t>
            </a:r>
          </a:p>
          <a:p>
            <a:pPr lvl="1"/>
            <a:r>
              <a:rPr lang="en-AU" dirty="0"/>
              <a:t>Has to be above 1.0</a:t>
            </a:r>
          </a:p>
          <a:p>
            <a:r>
              <a:rPr lang="en-AU" dirty="0"/>
              <a:t>Paid -&gt; Cost of acquiring each customer subtracted from lifetime revenue</a:t>
            </a:r>
          </a:p>
          <a:p>
            <a:pPr lvl="1"/>
            <a:r>
              <a:rPr lang="en-AU" dirty="0"/>
              <a:t>Push revenue per customer higher or reduce cost of acquiring new customer</a:t>
            </a:r>
          </a:p>
          <a:p>
            <a:pPr lvl="1"/>
            <a:endParaRPr lang="en-AU" dirty="0"/>
          </a:p>
          <a:p>
            <a:r>
              <a:rPr lang="en-AU" dirty="0"/>
              <a:t>If metrics ae not improving over few iterations, one must think of a pivot.</a:t>
            </a:r>
          </a:p>
          <a:p>
            <a:pPr lvl="1"/>
            <a:endParaRPr lang="en-AU" dirty="0"/>
          </a:p>
        </p:txBody>
      </p:sp>
      <p:pic>
        <p:nvPicPr>
          <p:cNvPr id="5" name="Picture 4">
            <a:extLst>
              <a:ext uri="{FF2B5EF4-FFF2-40B4-BE49-F238E27FC236}">
                <a16:creationId xmlns:a16="http://schemas.microsoft.com/office/drawing/2014/main" id="{ED24E358-63B6-4C2E-B64D-BDEB89FB2FE7}"/>
              </a:ext>
            </a:extLst>
          </p:cNvPr>
          <p:cNvPicPr>
            <a:picLocks noChangeAspect="1"/>
          </p:cNvPicPr>
          <p:nvPr/>
        </p:nvPicPr>
        <p:blipFill>
          <a:blip r:embed="rId2"/>
          <a:stretch>
            <a:fillRect/>
          </a:stretch>
        </p:blipFill>
        <p:spPr>
          <a:xfrm>
            <a:off x="8407704" y="1655180"/>
            <a:ext cx="2626056" cy="2098735"/>
          </a:xfrm>
          <a:prstGeom prst="rect">
            <a:avLst/>
          </a:prstGeom>
        </p:spPr>
      </p:pic>
    </p:spTree>
    <p:extLst>
      <p:ext uri="{BB962C8B-B14F-4D97-AF65-F5344CB8AC3E}">
        <p14:creationId xmlns:p14="http://schemas.microsoft.com/office/powerpoint/2010/main" val="3929355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2C996-B3BE-4D9A-B7DB-8F055D364B21}"/>
              </a:ext>
            </a:extLst>
          </p:cNvPr>
          <p:cNvSpPr>
            <a:spLocks noGrp="1"/>
          </p:cNvSpPr>
          <p:nvPr>
            <p:ph type="title"/>
          </p:nvPr>
        </p:nvSpPr>
        <p:spPr/>
        <p:txBody>
          <a:bodyPr/>
          <a:lstStyle/>
          <a:p>
            <a:r>
              <a:rPr lang="en-AU" dirty="0"/>
              <a:t>Type of Pivots</a:t>
            </a:r>
          </a:p>
        </p:txBody>
      </p:sp>
      <p:sp>
        <p:nvSpPr>
          <p:cNvPr id="3" name="Content Placeholder 2">
            <a:extLst>
              <a:ext uri="{FF2B5EF4-FFF2-40B4-BE49-F238E27FC236}">
                <a16:creationId xmlns:a16="http://schemas.microsoft.com/office/drawing/2014/main" id="{8056DFFC-8D2C-4FB0-91CC-FA8429103DA5}"/>
              </a:ext>
            </a:extLst>
          </p:cNvPr>
          <p:cNvSpPr>
            <a:spLocks noGrp="1"/>
          </p:cNvSpPr>
          <p:nvPr>
            <p:ph idx="1"/>
          </p:nvPr>
        </p:nvSpPr>
        <p:spPr>
          <a:xfrm>
            <a:off x="913795" y="2076450"/>
            <a:ext cx="4234675" cy="3714749"/>
          </a:xfrm>
        </p:spPr>
        <p:txBody>
          <a:bodyPr/>
          <a:lstStyle/>
          <a:p>
            <a:r>
              <a:rPr lang="en-AU" b="1" dirty="0"/>
              <a:t>Zoom in Pivot</a:t>
            </a:r>
          </a:p>
          <a:p>
            <a:r>
              <a:rPr lang="en-AU" dirty="0"/>
              <a:t>Zoom out Pivot</a:t>
            </a:r>
          </a:p>
          <a:p>
            <a:r>
              <a:rPr lang="en-AU" b="1" dirty="0"/>
              <a:t>Customer Segment Pivot</a:t>
            </a:r>
          </a:p>
          <a:p>
            <a:r>
              <a:rPr lang="en-AU" dirty="0"/>
              <a:t>Customer Need Pivot</a:t>
            </a:r>
          </a:p>
          <a:p>
            <a:r>
              <a:rPr lang="en-AU" b="1" dirty="0"/>
              <a:t>Platform Pivot</a:t>
            </a:r>
          </a:p>
          <a:p>
            <a:r>
              <a:rPr lang="en-AU" dirty="0"/>
              <a:t>Business Architectural Pivot</a:t>
            </a:r>
          </a:p>
        </p:txBody>
      </p:sp>
      <p:sp>
        <p:nvSpPr>
          <p:cNvPr id="4" name="Content Placeholder 2">
            <a:extLst>
              <a:ext uri="{FF2B5EF4-FFF2-40B4-BE49-F238E27FC236}">
                <a16:creationId xmlns:a16="http://schemas.microsoft.com/office/drawing/2014/main" id="{897B3BC7-26A8-4666-9321-FE5C2F14F18E}"/>
              </a:ext>
            </a:extLst>
          </p:cNvPr>
          <p:cNvSpPr txBox="1">
            <a:spLocks/>
          </p:cNvSpPr>
          <p:nvPr/>
        </p:nvSpPr>
        <p:spPr>
          <a:xfrm>
            <a:off x="6671857" y="2069825"/>
            <a:ext cx="4234675"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en-AU" dirty="0"/>
              <a:t>Value Capture Pivot</a:t>
            </a:r>
          </a:p>
          <a:p>
            <a:r>
              <a:rPr lang="en-AU" dirty="0"/>
              <a:t>Engine of Growth Pivot</a:t>
            </a:r>
          </a:p>
          <a:p>
            <a:r>
              <a:rPr lang="en-AU" dirty="0"/>
              <a:t>Channel Pivot</a:t>
            </a:r>
          </a:p>
          <a:p>
            <a:r>
              <a:rPr lang="en-AU" b="1" dirty="0"/>
              <a:t>Technology Pivot</a:t>
            </a:r>
          </a:p>
        </p:txBody>
      </p:sp>
    </p:spTree>
    <p:extLst>
      <p:ext uri="{BB962C8B-B14F-4D97-AF65-F5344CB8AC3E}">
        <p14:creationId xmlns:p14="http://schemas.microsoft.com/office/powerpoint/2010/main" val="1639203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B8333-A3E4-4FAE-A5E4-AEE420889F8E}"/>
              </a:ext>
            </a:extLst>
          </p:cNvPr>
          <p:cNvSpPr>
            <a:spLocks noGrp="1"/>
          </p:cNvSpPr>
          <p:nvPr>
            <p:ph type="title"/>
          </p:nvPr>
        </p:nvSpPr>
        <p:spPr/>
        <p:txBody>
          <a:bodyPr>
            <a:normAutofit fontScale="90000"/>
          </a:bodyPr>
          <a:lstStyle/>
          <a:p>
            <a:r>
              <a:rPr lang="en-AU" dirty="0"/>
              <a:t>What engine of growth is your project/organisation?</a:t>
            </a:r>
          </a:p>
        </p:txBody>
      </p:sp>
      <p:sp>
        <p:nvSpPr>
          <p:cNvPr id="3" name="Content Placeholder 2">
            <a:extLst>
              <a:ext uri="{FF2B5EF4-FFF2-40B4-BE49-F238E27FC236}">
                <a16:creationId xmlns:a16="http://schemas.microsoft.com/office/drawing/2014/main" id="{B1F10C82-D951-41CD-9C65-E7FD8AB360A1}"/>
              </a:ext>
            </a:extLst>
          </p:cNvPr>
          <p:cNvSpPr>
            <a:spLocks noGrp="1"/>
          </p:cNvSpPr>
          <p:nvPr>
            <p:ph idx="1"/>
          </p:nvPr>
        </p:nvSpPr>
        <p:spPr/>
        <p:txBody>
          <a:bodyPr/>
          <a:lstStyle/>
          <a:p>
            <a:r>
              <a:rPr lang="en-AU" dirty="0"/>
              <a:t>Word of mouth (Organisational referring or department referring)</a:t>
            </a:r>
          </a:p>
          <a:p>
            <a:r>
              <a:rPr lang="en-AU" dirty="0"/>
              <a:t>Uplift in new customers or reduce churn in old customers</a:t>
            </a:r>
          </a:p>
          <a:p>
            <a:r>
              <a:rPr lang="en-AU" dirty="0"/>
              <a:t>PROMs</a:t>
            </a:r>
          </a:p>
          <a:p>
            <a:endParaRPr lang="en-AU" dirty="0"/>
          </a:p>
          <a:p>
            <a:r>
              <a:rPr lang="en-AU" dirty="0"/>
              <a:t>Hypothesis – People would like to sign up to program, and can save Insurance some money, if right leads are selected. If people benefit from the program, they will stay with the insurance company?</a:t>
            </a:r>
          </a:p>
          <a:p>
            <a:endParaRPr lang="en-AU" dirty="0"/>
          </a:p>
        </p:txBody>
      </p:sp>
    </p:spTree>
    <p:extLst>
      <p:ext uri="{BB962C8B-B14F-4D97-AF65-F5344CB8AC3E}">
        <p14:creationId xmlns:p14="http://schemas.microsoft.com/office/powerpoint/2010/main" val="9304480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1E73C-4D4E-4A04-8CAE-6545A9796E0F}"/>
              </a:ext>
            </a:extLst>
          </p:cNvPr>
          <p:cNvSpPr>
            <a:spLocks noGrp="1"/>
          </p:cNvSpPr>
          <p:nvPr>
            <p:ph type="title"/>
          </p:nvPr>
        </p:nvSpPr>
        <p:spPr/>
        <p:txBody>
          <a:bodyPr/>
          <a:lstStyle/>
          <a:p>
            <a:r>
              <a:rPr lang="en-AU" dirty="0"/>
              <a:t>Lets Adapt</a:t>
            </a:r>
          </a:p>
        </p:txBody>
      </p:sp>
      <p:sp>
        <p:nvSpPr>
          <p:cNvPr id="3" name="Content Placeholder 2">
            <a:extLst>
              <a:ext uri="{FF2B5EF4-FFF2-40B4-BE49-F238E27FC236}">
                <a16:creationId xmlns:a16="http://schemas.microsoft.com/office/drawing/2014/main" id="{F9EBCAB3-5512-4DAE-87F0-E81B7132FF6B}"/>
              </a:ext>
            </a:extLst>
          </p:cNvPr>
          <p:cNvSpPr>
            <a:spLocks noGrp="1"/>
          </p:cNvSpPr>
          <p:nvPr>
            <p:ph idx="1"/>
          </p:nvPr>
        </p:nvSpPr>
        <p:spPr/>
        <p:txBody>
          <a:bodyPr/>
          <a:lstStyle/>
          <a:p>
            <a:r>
              <a:rPr lang="en-AU" dirty="0"/>
              <a:t>Invest in training</a:t>
            </a:r>
          </a:p>
          <a:p>
            <a:pPr lvl="1"/>
            <a:r>
              <a:rPr lang="en-AU" dirty="0"/>
              <a:t>Proportional to the problem at hand</a:t>
            </a:r>
          </a:p>
          <a:p>
            <a:r>
              <a:rPr lang="en-AU" dirty="0"/>
              <a:t>The 5 whys framework</a:t>
            </a:r>
          </a:p>
          <a:p>
            <a:pPr lvl="1"/>
            <a:r>
              <a:rPr lang="en-AU" dirty="0"/>
              <a:t>Learn to champion this method, but adapt to the own style</a:t>
            </a:r>
          </a:p>
          <a:p>
            <a:pPr lvl="1"/>
            <a:r>
              <a:rPr lang="en-AU" dirty="0"/>
              <a:t>Take a problem at a time</a:t>
            </a:r>
          </a:p>
          <a:p>
            <a:r>
              <a:rPr lang="en-AU" dirty="0"/>
              <a:t>Importance of a cross functional team</a:t>
            </a:r>
          </a:p>
          <a:p>
            <a:r>
              <a:rPr lang="en-AU" dirty="0"/>
              <a:t>Early adopters are forgiving, not the mainstream customers</a:t>
            </a:r>
          </a:p>
        </p:txBody>
      </p:sp>
      <p:pic>
        <p:nvPicPr>
          <p:cNvPr id="5" name="Picture 4">
            <a:extLst>
              <a:ext uri="{FF2B5EF4-FFF2-40B4-BE49-F238E27FC236}">
                <a16:creationId xmlns:a16="http://schemas.microsoft.com/office/drawing/2014/main" id="{06007285-E392-464F-B17F-2E890D86C5E0}"/>
              </a:ext>
            </a:extLst>
          </p:cNvPr>
          <p:cNvPicPr>
            <a:picLocks noChangeAspect="1"/>
          </p:cNvPicPr>
          <p:nvPr/>
        </p:nvPicPr>
        <p:blipFill>
          <a:blip r:embed="rId2"/>
          <a:stretch>
            <a:fillRect/>
          </a:stretch>
        </p:blipFill>
        <p:spPr>
          <a:xfrm>
            <a:off x="8190699" y="736197"/>
            <a:ext cx="3699717" cy="3094124"/>
          </a:xfrm>
          <a:prstGeom prst="rect">
            <a:avLst/>
          </a:prstGeom>
        </p:spPr>
      </p:pic>
    </p:spTree>
    <p:extLst>
      <p:ext uri="{BB962C8B-B14F-4D97-AF65-F5344CB8AC3E}">
        <p14:creationId xmlns:p14="http://schemas.microsoft.com/office/powerpoint/2010/main" val="29920546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offee">
      <a:dk1>
        <a:sysClr val="windowText" lastClr="000000"/>
      </a:dk1>
      <a:lt1>
        <a:sysClr val="window" lastClr="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THREE.pptx" id="{E781C72B-3D65-4B8D-9071-33B66AF0EF30}" vid="{3A5A58F2-9BE1-435C-B12D-88FD9BF70179}"/>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9F6CF75A1116A4BA1FD1DB1CE810518" ma:contentTypeVersion="13" ma:contentTypeDescription="Create a new document." ma:contentTypeScope="" ma:versionID="ae084e62c3b6ca994d6b892a7cc7d7f5">
  <xsd:schema xmlns:xsd="http://www.w3.org/2001/XMLSchema" xmlns:xs="http://www.w3.org/2001/XMLSchema" xmlns:p="http://schemas.microsoft.com/office/2006/metadata/properties" xmlns:ns2="68986415-cf31-4e83-b282-b249ef116311" xmlns:ns3="d93df0d6-01bc-4c07-b9d0-6e717f238a3c" targetNamespace="http://schemas.microsoft.com/office/2006/metadata/properties" ma:root="true" ma:fieldsID="0532fdc0efda1d51bc5a7104ceabbb0a" ns2:_="" ns3:_="">
    <xsd:import namespace="68986415-cf31-4e83-b282-b249ef116311"/>
    <xsd:import namespace="d93df0d6-01bc-4c07-b9d0-6e717f238a3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8986415-cf31-4e83-b282-b249ef11631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93df0d6-01bc-4c07-b9d0-6e717f238a3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CA7FF63-FE26-433A-9343-B0513825E3E4}"/>
</file>

<file path=customXml/itemProps2.xml><?xml version="1.0" encoding="utf-8"?>
<ds:datastoreItem xmlns:ds="http://schemas.openxmlformats.org/officeDocument/2006/customXml" ds:itemID="{DAA9281E-1A10-46C1-BAE7-5BF72F0BB366}"/>
</file>

<file path=customXml/itemProps3.xml><?xml version="1.0" encoding="utf-8"?>
<ds:datastoreItem xmlns:ds="http://schemas.openxmlformats.org/officeDocument/2006/customXml" ds:itemID="{11EABBC6-841C-4363-8156-1A20956CD3BA}"/>
</file>

<file path=docProps/app.xml><?xml version="1.0" encoding="utf-8"?>
<Properties xmlns="http://schemas.openxmlformats.org/officeDocument/2006/extended-properties" xmlns:vt="http://schemas.openxmlformats.org/officeDocument/2006/docPropsVTypes">
  <Template>{80713DC5-DA27-4876-B4B0-1C84686F768E}tf12214701_win32</Template>
  <TotalTime>1540</TotalTime>
  <Words>512</Words>
  <Application>Microsoft Office PowerPoint</Application>
  <PresentationFormat>Widescreen</PresentationFormat>
  <Paragraphs>84</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Goudy Old Style</vt:lpstr>
      <vt:lpstr>Wingdings 2</vt:lpstr>
      <vt:lpstr>SlateVTI</vt:lpstr>
      <vt:lpstr>The Lean Startup</vt:lpstr>
      <vt:lpstr>Why lean</vt:lpstr>
      <vt:lpstr>How to do Lean</vt:lpstr>
      <vt:lpstr>What is Lean Startup</vt:lpstr>
      <vt:lpstr>Define the right metrics</vt:lpstr>
      <vt:lpstr>Engines of Growth and their metrics</vt:lpstr>
      <vt:lpstr>Type of Pivots</vt:lpstr>
      <vt:lpstr>What engine of growth is your project/organisation?</vt:lpstr>
      <vt:lpstr>Lets Adapt</vt:lpstr>
      <vt:lpstr>Time to innovate</vt:lpstr>
      <vt:lpstr>Is lean for everyone?</vt:lpstr>
      <vt:lpstr>Limitations of lean startup</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Lean Startup</dc:title>
  <dc:creator>Nakul Bajaj</dc:creator>
  <cp:lastModifiedBy>Nakul Bajaj</cp:lastModifiedBy>
  <cp:revision>2</cp:revision>
  <dcterms:created xsi:type="dcterms:W3CDTF">2021-12-06T20:19:42Z</dcterms:created>
  <dcterms:modified xsi:type="dcterms:W3CDTF">2021-12-13T02:29:34Z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1100</vt:r8>
  </property>
  <property fmtid="{D5CDD505-2E9C-101B-9397-08002B2CF9AE}" pid="3" name="ContentTypeId">
    <vt:lpwstr>0x01010049F6CF75A1116A4BA1FD1DB1CE810518</vt:lpwstr>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_ExtendedDescription">
    <vt:lpwstr/>
  </property>
  <property fmtid="{D5CDD505-2E9C-101B-9397-08002B2CF9AE}" pid="8" name="TriggerFlowInfo">
    <vt:lpwstr/>
  </property>
</Properties>
</file>

<file path=docProps/thumbnail.jpeg>
</file>